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Action1.xml" ContentType="application/vnd.ms-office.inkAct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6" r:id="rId2"/>
    <p:sldId id="267" r:id="rId3"/>
    <p:sldId id="268" r:id="rId4"/>
    <p:sldId id="266" r:id="rId5"/>
    <p:sldId id="269" r:id="rId6"/>
    <p:sldId id="272" r:id="rId7"/>
    <p:sldId id="261" r:id="rId8"/>
    <p:sldId id="270" r:id="rId9"/>
    <p:sldId id="271" r:id="rId10"/>
    <p:sldId id="273" r:id="rId11"/>
    <p:sldId id="264" r:id="rId12"/>
    <p:sldId id="265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1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78862" autoAdjust="0"/>
  </p:normalViewPr>
  <p:slideViewPr>
    <p:cSldViewPr>
      <p:cViewPr varScale="1">
        <p:scale>
          <a:sx n="57" d="100"/>
          <a:sy n="57" d="100"/>
        </p:scale>
        <p:origin x="1236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264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85.63107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0" timeString="2017-09-28T13:18:26.287"/>
    </inkml:context>
    <inkml:brush xml:id="br0">
      <inkml:brushProperty name="width" value="0.05292" units="cm"/>
      <inkml:brushProperty name="height" value="0.05292" units="cm"/>
    </inkml:brush>
  </inkml:definitions>
  <iact:action type="add" startTime="995">
    <iact:property name="dataType"/>
    <iact:actionData xml:id="d0">
      <inkml:trace xmlns:inkml="http://www.w3.org/2003/InkML" xml:id="stk0" contextRef="#ctx0" brushRef="#br0">16203 12793 0,'0'0'32,"-417"-348"-31,208 175 5,-104-71 2,-69 1 1,103 34-1,-68-34 0,69 34-1,69 36 1,70-36 1,35 1-2,-1-36 2,105 105-2,-34-35 2,34 70-2,0 69 2,34 0-2,36-69 3,69 69-4,70-34 3,34-1-2,139 36 1,1-36 0,34 70 0,-69 0 0,-70 0 0,-35 0 0,-69 104 0,-69-34 0,-36-1 0,-34 1 0,34 34 0,-69-34 0,0 34 0,0 0 0,0 35 0,-34-69 1,-71 104-2,36 0 2,-140 69-2,1 35 2,-105 0-2,-70-35 3,35-34-4,105-35 3,34-105-2,140 1 2,-1-70-2,70-35 41,-34-34-40,34-36 0,0-69 0,0-69 1,104 0-2,0-1 1,35 1 0,35-70 1,35 70-2,-1 0 2,-34 104-2,0-35 3,0 35-4,0 0 4,-35 69-4,35-34 2,-70 69 0,105 0 1,-70 1-2,-70 34 1,1 0 0,-1 34 8,-34 1-8,0 69 0,0 70 0,-35-35 0,0 105 0,0-71 0,0 36 0,-70 0 0,-104 34 0,35-35 1,-35 105-2,-69-104 3,-70-1-4,-69 36 3,69-105-2,0 0 2,34 0-2,106-104 3,68-35-4,36 0 2,34-105 40,35 1-39,0-35-2,35 35 1,69-70 1,0 70-1,70-105-2,70-34 4,34-1-3,-35 105 2,-69 0-2,-70 35 2,-34 104-2,-70-35 2,35 35 47,-1 0-47,1 0-2,70 35 1,-1 0 0,0 34 0,-34-34-1,-1 0 1,-34 0 0,0-1 0,-35 1 0,35 0 0,-35 0 0,0 69 0,0-35 1,0 36-2,0-36 3,-105 70-4,1-34 3,34 34-2,-69-70 2,-69 35-2,34 1 2,-104-1-2,104 0 2,0-69-2,35 0 1,69-35 0,1 0 0,34 0 8,-69-70-8,34-69 0,-34-35 0,-35-34 0,34 34 1,-34-69-2,35 34 1,0 70 0,34-69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E4013-CB77-4D07-979B-3A2C10F1DF3A}" type="datetimeFigureOut">
              <a:rPr lang="zh-TW" altLang="en-US" smtClean="0"/>
              <a:t>2017/9/28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9100A-1998-4FFB-BF5D-E6DE785830C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1295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該神經網絡採用整個圖像信息來預測目標的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boxes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的同時識別目標的類別，實現端到端實時目標檢測任務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196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Inspired by </a:t>
            </a:r>
            <a:r>
              <a:rPr lang="en-US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GoogLeNet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790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收敛速度很慢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提高模型精度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7306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Faster RCNN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方法中使用多个不同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提高算法对不同分辨率目标物体的检测能力的启发，加入了一个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pass-through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层，直接将倒数第二层的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26×26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大小的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map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加进来。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6979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FPS is test on GTX Titan X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C9100A-1998-4FFB-BF5D-E6DE785830C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31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13743"/>
            <a:ext cx="10464800" cy="1927225"/>
          </a:xfrm>
        </p:spPr>
        <p:txBody>
          <a:bodyPr anchor="b">
            <a:noAutofit/>
          </a:bodyPr>
          <a:lstStyle>
            <a:lvl1pPr>
              <a:defRPr sz="280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45024"/>
            <a:ext cx="6765776" cy="105632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內容版面配置區 12"/>
          <p:cNvSpPr>
            <a:spLocks noGrp="1"/>
          </p:cNvSpPr>
          <p:nvPr>
            <p:ph sz="quarter" idx="13"/>
          </p:nvPr>
        </p:nvSpPr>
        <p:spPr>
          <a:xfrm>
            <a:off x="6742154" y="4754910"/>
            <a:ext cx="5328592" cy="1440161"/>
          </a:xfrm>
        </p:spPr>
        <p:txBody>
          <a:bodyPr>
            <a:normAutofit/>
          </a:bodyPr>
          <a:lstStyle>
            <a:lvl1pPr marL="0" indent="0">
              <a:buNone/>
              <a:defRPr lang="zh-TW" altLang="en-US" sz="16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80004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790640"/>
          </a:xfrm>
        </p:spPr>
        <p:txBody>
          <a:bodyPr vert="eaVert" anchor="b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790641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0004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橢圓 6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橢圓 9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橢圓 5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橢圓 4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pic>
        <p:nvPicPr>
          <p:cNvPr id="9" name="圖片 8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4" t="30145" r="7639" b="28806"/>
          <a:stretch/>
        </p:blipFill>
        <p:spPr>
          <a:xfrm>
            <a:off x="10175776" y="5792672"/>
            <a:ext cx="2016224" cy="576064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橢圓 7"/>
          <p:cNvSpPr/>
          <p:nvPr userDrawn="1"/>
        </p:nvSpPr>
        <p:spPr>
          <a:xfrm>
            <a:off x="11598365" y="6400242"/>
            <a:ext cx="346248" cy="36004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72231" y="6400241"/>
            <a:ext cx="598515" cy="36004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207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1" name="Rectangle 6"/>
          <p:cNvSpPr/>
          <p:nvPr userDrawn="1"/>
        </p:nvSpPr>
        <p:spPr>
          <a:xfrm>
            <a:off x="8398603" y="6477000"/>
            <a:ext cx="3793397" cy="2065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6"/>
          <p:cNvSpPr/>
          <p:nvPr userDrawn="1"/>
        </p:nvSpPr>
        <p:spPr>
          <a:xfrm>
            <a:off x="-1653" y="6477000"/>
            <a:ext cx="3793397" cy="20652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文字方塊 12"/>
          <p:cNvSpPr txBox="1"/>
          <p:nvPr userDrawn="1"/>
        </p:nvSpPr>
        <p:spPr>
          <a:xfrm>
            <a:off x="4106898" y="6426374"/>
            <a:ext cx="3978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NTUST - </a:t>
            </a:r>
            <a:r>
              <a:rPr lang="en-US" altLang="zh-TW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altLang="zh-TW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obilizing </a:t>
            </a:r>
            <a:r>
              <a:rPr lang="en-US" altLang="zh-TW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I</a:t>
            </a:r>
            <a:r>
              <a:rPr lang="en-US" altLang="zh-TW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nformation </a:t>
            </a:r>
            <a:r>
              <a:rPr lang="en-US" altLang="zh-TW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T</a:t>
            </a:r>
            <a:r>
              <a:rPr lang="en-US" altLang="zh-TW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echnology </a:t>
            </a:r>
            <a:r>
              <a:rPr lang="en-US" altLang="zh-TW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Lab</a:t>
            </a:r>
            <a:endParaRPr lang="zh-TW" altLang="en-US" sz="1400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圖片 1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4696"/>
            <a:ext cx="1631504" cy="39678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624" y="-994"/>
            <a:ext cx="2678825" cy="4503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microsoft.com/office/2011/relationships/inkAction" Target="../ink/inkAction1.xml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4000" dirty="0"/>
              <a:t>YOLO : Real-time object detection </a:t>
            </a:r>
            <a:endParaRPr lang="zh-TW" altLang="en-US" sz="40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TW" altLang="en-US" sz="1800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13"/>
          </p:nvPr>
        </p:nvSpPr>
        <p:spPr>
          <a:xfrm>
            <a:off x="6888088" y="4869160"/>
            <a:ext cx="5040560" cy="1338386"/>
          </a:xfrm>
        </p:spPr>
        <p:txBody>
          <a:bodyPr>
            <a:normAutofit/>
          </a:bodyPr>
          <a:lstStyle/>
          <a:p>
            <a:r>
              <a:rPr lang="en-US" altLang="zh-TW" dirty="0"/>
              <a:t>Advisor</a:t>
            </a:r>
            <a:r>
              <a:rPr lang="zh-TW" altLang="en-US" dirty="0"/>
              <a:t>：</a:t>
            </a:r>
            <a:r>
              <a:rPr lang="en-US" altLang="zh-TW" dirty="0"/>
              <a:t>Jenq-Shiou Leu</a:t>
            </a:r>
          </a:p>
          <a:p>
            <a:r>
              <a:rPr lang="en-US" altLang="zh-TW" dirty="0"/>
              <a:t>Student</a:t>
            </a:r>
            <a:r>
              <a:rPr lang="zh-TW" altLang="en-US" dirty="0"/>
              <a:t>：</a:t>
            </a:r>
            <a:r>
              <a:rPr lang="en-US" altLang="zh-TW" dirty="0"/>
              <a:t>Raymond</a:t>
            </a:r>
          </a:p>
          <a:p>
            <a:r>
              <a:rPr lang="en-US" altLang="zh-TW" dirty="0"/>
              <a:t>Date</a:t>
            </a:r>
            <a:r>
              <a:rPr lang="zh-TW" altLang="en-US" dirty="0"/>
              <a:t>：</a:t>
            </a:r>
            <a:r>
              <a:rPr lang="en-US" altLang="zh-TW" dirty="0"/>
              <a:t>2017/09/28</a:t>
            </a:r>
          </a:p>
          <a:p>
            <a:r>
              <a:rPr lang="en-US" altLang="zh-TW" dirty="0"/>
              <a:t>National Taiwan University of Science and Technology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0" t="37760" r="11019" b="25519"/>
          <a:stretch/>
        </p:blipFill>
        <p:spPr>
          <a:xfrm>
            <a:off x="119336" y="5733256"/>
            <a:ext cx="2304256" cy="6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42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BCA0C4-83DB-4B5B-B37D-0B487CF7E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C4AABA-821C-46D3-A3D3-549074917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A5BE00-C590-4D66-AB89-C88DDB61F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1026" name="Picture 2" descr="YOLO的网络结构示意图">
            <a:extLst>
              <a:ext uri="{FF2B5EF4-FFF2-40B4-BE49-F238E27FC236}">
                <a16:creationId xmlns:a16="http://schemas.microsoft.com/office/drawing/2014/main" id="{D8640F02-AFB9-4CF2-AA0C-CD8CD089C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16" y="1044724"/>
            <a:ext cx="11136560" cy="459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16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Convolutional Network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0656" y="1436045"/>
            <a:ext cx="4981575" cy="46196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6" name="內容版面配置區 5"/>
          <p:cNvSpPr txBox="1">
            <a:spLocks/>
          </p:cNvSpPr>
          <p:nvPr/>
        </p:nvSpPr>
        <p:spPr>
          <a:xfrm>
            <a:off x="609600" y="1600200"/>
            <a:ext cx="10972800" cy="480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Filter 3×3 </a:t>
            </a:r>
          </a:p>
          <a:p>
            <a:r>
              <a:rPr lang="en-US" altLang="zh-TW" dirty="0"/>
              <a:t>Max pooling</a:t>
            </a:r>
            <a:r>
              <a:rPr lang="zh-TW" altLang="en-US" dirty="0"/>
              <a:t> </a:t>
            </a:r>
            <a:r>
              <a:rPr lang="en-US" altLang="zh-TW" dirty="0"/>
              <a:t>2×2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Tiny YOLO</a:t>
            </a:r>
            <a:r>
              <a:rPr lang="zh-TW" altLang="en-US" dirty="0"/>
              <a:t>只有這</a:t>
            </a:r>
            <a:r>
              <a:rPr lang="en-US" altLang="zh-TW" dirty="0"/>
              <a:t>9</a:t>
            </a:r>
            <a:r>
              <a:rPr lang="zh-TW" altLang="en-US" dirty="0"/>
              <a:t>個卷積層和</a:t>
            </a:r>
            <a:r>
              <a:rPr lang="en-US" altLang="zh-TW" dirty="0"/>
              <a:t>6</a:t>
            </a:r>
            <a:r>
              <a:rPr lang="zh-TW" altLang="en-US" dirty="0"/>
              <a:t>個池層</a:t>
            </a:r>
            <a:endParaRPr lang="en-US" altLang="zh-TW" dirty="0"/>
          </a:p>
          <a:p>
            <a:r>
              <a:rPr lang="en-US" altLang="zh-TW" dirty="0"/>
              <a:t>YOLOv2</a:t>
            </a:r>
            <a:r>
              <a:rPr lang="zh-TW" altLang="en-US" dirty="0"/>
              <a:t>模型使用了三倍的層數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7666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 v2 Skill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Better</a:t>
            </a:r>
            <a:r>
              <a:rPr lang="zh-TW" altLang="en-US" dirty="0"/>
              <a:t>，</a:t>
            </a:r>
            <a:r>
              <a:rPr lang="en-US" altLang="zh-TW" dirty="0"/>
              <a:t>Faster</a:t>
            </a:r>
            <a:r>
              <a:rPr lang="zh-TW" altLang="en-US" dirty="0"/>
              <a:t>，</a:t>
            </a:r>
            <a:r>
              <a:rPr lang="en-US" altLang="zh-TW" dirty="0"/>
              <a:t>Stronger</a:t>
            </a:r>
          </a:p>
          <a:p>
            <a:r>
              <a:rPr lang="en-US" altLang="zh-TW" dirty="0"/>
              <a:t>Batch Normalization</a:t>
            </a:r>
          </a:p>
          <a:p>
            <a:r>
              <a:rPr lang="en-US" altLang="zh-TW" dirty="0"/>
              <a:t>High Resolution Classifier</a:t>
            </a:r>
          </a:p>
          <a:p>
            <a:r>
              <a:rPr lang="en-US" altLang="zh-TW" dirty="0"/>
              <a:t>Convolutional With Anchor Boxes</a:t>
            </a:r>
          </a:p>
          <a:p>
            <a:r>
              <a:rPr lang="en-US" altLang="zh-TW" dirty="0"/>
              <a:t>Fine-Grained Features</a:t>
            </a:r>
          </a:p>
          <a:p>
            <a:r>
              <a:rPr lang="en-US" altLang="zh-TW" dirty="0"/>
              <a:t>Multi-Scale Training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2E7112-3ACF-4138-A5C5-985D5467F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26" t="10150"/>
          <a:stretch/>
        </p:blipFill>
        <p:spPr>
          <a:xfrm>
            <a:off x="4158845" y="3289175"/>
            <a:ext cx="7946925" cy="31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40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71C02-33C8-4800-A94E-0A1AEA9C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B386F-F6B7-4D0C-A160-25E6E8AB6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Normalization</a:t>
            </a:r>
          </a:p>
          <a:p>
            <a:r>
              <a:rPr lang="en-US" altLang="zh-TW" dirty="0"/>
              <a:t>Back-forward from Hidden</a:t>
            </a:r>
            <a:r>
              <a:rPr lang="zh-TW" altLang="en-US" dirty="0"/>
              <a:t> </a:t>
            </a:r>
            <a:r>
              <a:rPr lang="en-US" altLang="zh-TW" dirty="0"/>
              <a:t>layer </a:t>
            </a:r>
          </a:p>
          <a:p>
            <a:r>
              <a:rPr lang="en-US" altLang="zh-TW" dirty="0"/>
              <a:t>Add BN between a conv layer</a:t>
            </a:r>
          </a:p>
          <a:p>
            <a:pPr marL="0" indent="0">
              <a:buNone/>
            </a:pPr>
            <a:r>
              <a:rPr lang="en-US" altLang="zh-TW" dirty="0"/>
              <a:t>and activate layer</a:t>
            </a:r>
          </a:p>
          <a:p>
            <a:r>
              <a:rPr lang="en-US" altLang="zh-TW" dirty="0"/>
              <a:t>Increase 2% </a:t>
            </a:r>
            <a:r>
              <a:rPr lang="en-US" altLang="zh-TW" dirty="0" err="1"/>
              <a:t>mAP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EB17C8-7A77-47DA-9867-DDD80361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FBD673-6872-4694-A62E-E6F50516E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896" y="2428315"/>
            <a:ext cx="718185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58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E52032-1A0C-4926-86F4-296FC10D9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High Resolution Classifier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4AB6A9-CEE7-4C55-935F-D8FEAAC2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 use 448×448 res for input</a:t>
            </a:r>
          </a:p>
          <a:p>
            <a:r>
              <a:rPr lang="en-US" altLang="zh-TW" dirty="0"/>
              <a:t>Increase 4% </a:t>
            </a:r>
            <a:r>
              <a:rPr lang="en-US" altLang="zh-TW" dirty="0" err="1"/>
              <a:t>mAP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AA1E47-3E49-4C84-9797-7456B6D38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3196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D588EC-7478-4F0E-9F50-1AC3060ED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Convolutional With Anchor Boxes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074195-23B3-4A09-AE70-3E4185CDF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How to predict bounding box</a:t>
            </a:r>
          </a:p>
          <a:p>
            <a:r>
              <a:rPr lang="en-US" altLang="zh-TW" dirty="0"/>
              <a:t>YOLO – fully connected layer – 98 boxes (7X7X2)</a:t>
            </a:r>
          </a:p>
          <a:p>
            <a:r>
              <a:rPr lang="en-US" altLang="zh-TW" dirty="0"/>
              <a:t>Faster R-CNN – hand picked (use </a:t>
            </a:r>
            <a:r>
              <a:rPr lang="en-US" altLang="zh-TW" dirty="0" err="1"/>
              <a:t>cnn</a:t>
            </a:r>
            <a:r>
              <a:rPr lang="en-US" altLang="zh-TW" dirty="0"/>
              <a:t> to </a:t>
            </a:r>
            <a:r>
              <a:rPr lang="en-US" altLang="zh-TW" dirty="0" err="1"/>
              <a:t>prdict</a:t>
            </a:r>
            <a:r>
              <a:rPr lang="en-US" altLang="zh-TW" dirty="0"/>
              <a:t> confidence and shift)</a:t>
            </a:r>
          </a:p>
          <a:p>
            <a:r>
              <a:rPr lang="en-US" altLang="zh-TW" dirty="0"/>
              <a:t>V2 – more than 1000 boxes</a:t>
            </a:r>
          </a:p>
          <a:p>
            <a:endParaRPr lang="en-US" altLang="zh-TW" dirty="0"/>
          </a:p>
          <a:p>
            <a:r>
              <a:rPr lang="en-US" altLang="zh-TW" dirty="0"/>
              <a:t>Statics</a:t>
            </a:r>
          </a:p>
          <a:p>
            <a:r>
              <a:rPr lang="en-US" altLang="zh-TW" dirty="0"/>
              <a:t>YOLO : 69.5mAP with 81% recall</a:t>
            </a:r>
          </a:p>
          <a:p>
            <a:r>
              <a:rPr lang="en-US" altLang="zh-TW" dirty="0"/>
              <a:t>V2  : 69.2mAP with 88% recall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5BD09C-D659-4BCA-915A-74C037F0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07249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9F75C-0EA8-4756-86F5-E39681E5F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Dimension Clusters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B7433F-4F0B-46F6-BD4A-C16F5E84D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Problem of anchor boxes</a:t>
            </a:r>
          </a:p>
          <a:p>
            <a:r>
              <a:rPr lang="en-US" altLang="zh-TW" dirty="0"/>
              <a:t>Hand picked and prediction</a:t>
            </a:r>
          </a:p>
          <a:p>
            <a:endParaRPr lang="en-US" altLang="zh-TW" dirty="0"/>
          </a:p>
          <a:p>
            <a:r>
              <a:rPr lang="en-US" altLang="zh-TW" dirty="0"/>
              <a:t>Use k-mean to choose the initial</a:t>
            </a:r>
          </a:p>
          <a:p>
            <a:pPr marL="0" indent="0">
              <a:buNone/>
            </a:pPr>
            <a:r>
              <a:rPr lang="en-US" altLang="zh-TW" dirty="0"/>
              <a:t>location of the bounding box </a:t>
            </a:r>
          </a:p>
          <a:p>
            <a:pPr marL="0" indent="0">
              <a:buNone/>
            </a:pP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D957D9-0FBC-4D05-ADFA-5E8CA497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C9964DB-20AD-4C67-806D-647E4795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589"/>
          <a:stretch/>
        </p:blipFill>
        <p:spPr>
          <a:xfrm>
            <a:off x="6212648" y="836712"/>
            <a:ext cx="5979352" cy="262088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DCC6DE7-6BC3-4F38-8F5B-2BF7C9A67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4221088"/>
            <a:ext cx="5760640" cy="99678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3C156F-99EA-4F1D-8436-F17FD78E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674" y="3750619"/>
            <a:ext cx="4664893" cy="194578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1EBCC8FC-3E11-4231-AB13-0CF80B93DA49}"/>
              </a:ext>
            </a:extLst>
          </p:cNvPr>
          <p:cNvSpPr txBox="1"/>
          <p:nvPr/>
        </p:nvSpPr>
        <p:spPr>
          <a:xfrm>
            <a:off x="6543674" y="5587937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The average IOU of objects on VOC 2007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5882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D13A1B-EDAD-4C1F-9473-C0138750F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Direct location prediction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E115F0-A1A7-4B3E-95E5-2FD30C16B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instability, especially during early iterations</a:t>
            </a:r>
          </a:p>
          <a:p>
            <a:r>
              <a:rPr lang="en-US" altLang="zh-TW" dirty="0"/>
              <a:t>x, y, w, h, confidence</a:t>
            </a:r>
          </a:p>
          <a:p>
            <a:r>
              <a:rPr lang="en-US" altLang="zh-TW" dirty="0"/>
              <a:t>Increase 5%  </a:t>
            </a:r>
            <a:r>
              <a:rPr lang="en-US" altLang="zh-TW" dirty="0" err="1"/>
              <a:t>mAP</a:t>
            </a:r>
            <a:endParaRPr lang="en-US" altLang="zh-TW" dirty="0"/>
          </a:p>
          <a:p>
            <a:r>
              <a:rPr lang="en-US" altLang="zh-TW" dirty="0"/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52D940-FABF-49EB-B229-2FE46020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816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39B67F-C595-4D42-A9B4-266051030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Fine-Grained Features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9615A1-8DF1-4818-A843-699DD23AE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Modified on feature map</a:t>
            </a:r>
          </a:p>
          <a:p>
            <a:r>
              <a:rPr lang="en-US" altLang="zh-TW" dirty="0"/>
              <a:t>26*26*512 -&gt; 13*13*2048</a:t>
            </a:r>
          </a:p>
          <a:p>
            <a:r>
              <a:rPr lang="en-US" altLang="zh-TW" dirty="0"/>
              <a:t>The passthrough layer concatenates the higher resolution features with the low resolution features by stacking adjacent features into different channels instead of spatial locations</a:t>
            </a:r>
          </a:p>
          <a:p>
            <a:endParaRPr lang="en-US" altLang="zh-TW" dirty="0"/>
          </a:p>
          <a:p>
            <a:r>
              <a:rPr lang="en-US" altLang="zh-TW" dirty="0"/>
              <a:t>Increase 1% </a:t>
            </a:r>
            <a:r>
              <a:rPr lang="en-US" altLang="zh-TW" dirty="0" err="1"/>
              <a:t>mAP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AC18D8-B6BA-441C-9E42-8903CA31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5161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EA78-F2FC-48D0-94B9-29B780B86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Multi-Scale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C3BB2-49F4-42AA-A9BA-FB36AC4C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Goal : Performance on different resolution</a:t>
            </a:r>
          </a:p>
          <a:p>
            <a:r>
              <a:rPr lang="en-US" altLang="zh-TW" dirty="0"/>
              <a:t>changed the resolution to 416×416</a:t>
            </a:r>
          </a:p>
          <a:p>
            <a:r>
              <a:rPr lang="en-US" altLang="zh-TW" dirty="0"/>
              <a:t>Can input any size of picture since contain conv and pooling layer</a:t>
            </a:r>
          </a:p>
          <a:p>
            <a:r>
              <a:rPr lang="en-US" altLang="zh-TW" dirty="0"/>
              <a:t>10 epoch randomly chooses a new image dimension size</a:t>
            </a:r>
          </a:p>
          <a:p>
            <a:r>
              <a:rPr lang="en-US" altLang="zh-TW" dirty="0" err="1"/>
              <a:t>Downsamples</a:t>
            </a:r>
            <a:r>
              <a:rPr lang="en-US" altLang="zh-TW" dirty="0"/>
              <a:t> by a factor of 32 =&gt; {320, 352, ..., 608}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ADD052-391C-4DC6-A362-AA7E00CA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079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Objection detection is slow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512" y="1844824"/>
            <a:ext cx="7848600" cy="35814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5" name="AutoShape 2" descr="「RCNN」的圖片搜尋結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44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B4B3B-B782-45B9-AEAA-13CDC1AD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5449C6-8AAD-4C7A-BC46-904328BF67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Both detection and classification datasets</a:t>
            </a:r>
          </a:p>
          <a:p>
            <a:pPr lvl="1"/>
            <a:r>
              <a:rPr lang="en-US" altLang="zh-TW" dirty="0" err="1"/>
              <a:t>lassifiDetection</a:t>
            </a:r>
            <a:r>
              <a:rPr lang="en-US" altLang="zh-TW" dirty="0"/>
              <a:t> data : run full YOLOv2 loss function</a:t>
            </a:r>
          </a:p>
          <a:p>
            <a:pPr lvl="1"/>
            <a:r>
              <a:rPr lang="en-US" altLang="zh-TW" dirty="0"/>
              <a:t>Classification data</a:t>
            </a:r>
            <a:r>
              <a:rPr lang="zh-TW" altLang="en-US" dirty="0"/>
              <a:t> </a:t>
            </a:r>
            <a:r>
              <a:rPr lang="en-US" altLang="zh-TW" dirty="0"/>
              <a:t>: only backpropagate loss from </a:t>
            </a:r>
          </a:p>
          <a:p>
            <a:pPr marL="274320" lvl="1" indent="0">
              <a:buNone/>
            </a:pPr>
            <a:r>
              <a:rPr lang="en-US" altLang="zh-TW" dirty="0"/>
              <a:t>	the classification</a:t>
            </a:r>
            <a:r>
              <a:rPr lang="zh-TW" altLang="en-US" dirty="0"/>
              <a:t> </a:t>
            </a:r>
            <a:r>
              <a:rPr lang="en-US" altLang="zh-TW" dirty="0"/>
              <a:t>specific parts </a:t>
            </a:r>
          </a:p>
          <a:p>
            <a:r>
              <a:rPr lang="en-US" altLang="zh-TW" dirty="0"/>
              <a:t>ImageNet (</a:t>
            </a:r>
            <a:r>
              <a:rPr lang="zh-TW" altLang="en-US" dirty="0"/>
              <a:t>↑ </a:t>
            </a:r>
            <a:r>
              <a:rPr lang="en-US" altLang="zh-TW" dirty="0"/>
              <a:t>9000 class)</a:t>
            </a:r>
          </a:p>
          <a:p>
            <a:r>
              <a:rPr lang="en-US" altLang="zh-TW" dirty="0"/>
              <a:t>COCO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↑ </a:t>
            </a:r>
            <a:r>
              <a:rPr lang="en-US" altLang="zh-TW" dirty="0"/>
              <a:t>80 class)</a:t>
            </a:r>
          </a:p>
          <a:p>
            <a:endParaRPr lang="en-US" altLang="zh-TW" dirty="0"/>
          </a:p>
          <a:p>
            <a:r>
              <a:rPr lang="en-US" altLang="zh-TW" dirty="0" err="1"/>
              <a:t>WordTree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1F538E-48F7-4669-A588-E95108F95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2D6CB2E-E296-4313-91DE-8223CC091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151" y="519871"/>
            <a:ext cx="4980595" cy="5692109"/>
          </a:xfrm>
          <a:prstGeom prst="rect">
            <a:avLst/>
          </a:prstGeom>
        </p:spPr>
      </p:pic>
      <p:pic>
        <p:nvPicPr>
          <p:cNvPr id="6" name="視訊 5">
            <a:hlinkClick r:id="" action="ppaction://media"/>
            <a:extLst>
              <a:ext uri="{FF2B5EF4-FFF2-40B4-BE49-F238E27FC236}">
                <a16:creationId xmlns:a16="http://schemas.microsoft.com/office/drawing/2014/main" id="{7A883621-1B15-4D6C-AAC6-334E6ECA02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64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4"/>
    </mc:Choice>
    <mc:Fallback>
      <p:transition spd="slow" advTm="3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7BBE5E-699F-4E78-B169-47C04442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32737A-5F1D-47D6-8E32-079DFA62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4DAA98B5-E98A-47F1-ACDD-9B7C1C47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00040"/>
          </a:xfrm>
        </p:spPr>
        <p:txBody>
          <a:bodyPr/>
          <a:lstStyle/>
          <a:p>
            <a:r>
              <a:rPr lang="en-US" altLang="zh-TW" dirty="0"/>
              <a:t>YOLO9000 gets 19.7 </a:t>
            </a:r>
            <a:r>
              <a:rPr lang="en-US" altLang="zh-TW" dirty="0" err="1"/>
              <a:t>mAP</a:t>
            </a:r>
            <a:r>
              <a:rPr lang="en-US" altLang="zh-TW" dirty="0"/>
              <a:t> overall with 16.0 </a:t>
            </a:r>
            <a:r>
              <a:rPr lang="en-US" altLang="zh-TW" dirty="0" err="1"/>
              <a:t>mAP</a:t>
            </a:r>
            <a:r>
              <a:rPr lang="en-US" altLang="zh-TW" dirty="0"/>
              <a:t> on the disjoint 156 object classes that it has never seen any labelled detection data for</a:t>
            </a:r>
            <a:endParaRPr lang="zh-TW" altLang="en-US" dirty="0"/>
          </a:p>
          <a:p>
            <a:r>
              <a:rPr lang="en-US" altLang="zh-TW" dirty="0"/>
              <a:t>Run at different resolutions for an easy tradeoff between speed and accuracy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F81776AE-50EF-477D-946C-E43F4B426E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19320" y="3316680"/>
              <a:ext cx="1302120" cy="1289160"/>
            </p14:xfrm>
          </p:contentPart>
        </mc:Choice>
        <mc:Fallback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F81776AE-50EF-477D-946C-E43F4B426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9960" y="3307320"/>
                <a:ext cx="1320840" cy="1307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視訊 4">
            <a:hlinkClick r:id="" action="ppaction://media"/>
            <a:extLst>
              <a:ext uri="{FF2B5EF4-FFF2-40B4-BE49-F238E27FC236}">
                <a16:creationId xmlns:a16="http://schemas.microsoft.com/office/drawing/2014/main" id="{3CD4430A-1072-49CD-BDDE-5CABA492F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06000" y="5143500"/>
            <a:ext cx="2286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35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0"/>
    </mc:Choice>
    <mc:Fallback>
      <p:transition spd="slow" advTm="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Region Based Proposal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6146" name="Picture 2" descr="「RCNN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5" y="1916832"/>
            <a:ext cx="839269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3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 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Only Look Once</a:t>
            </a:r>
          </a:p>
          <a:p>
            <a:r>
              <a:rPr lang="en-US" altLang="zh-TW" dirty="0"/>
              <a:t>Avoid the redundant computation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3074" name="Picture 2" descr="dog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700808"/>
            <a:ext cx="5040368" cy="377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264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2132856"/>
            <a:ext cx="8645326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38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9218" name="Picture 2" descr="preview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28"/>
          <a:stretch/>
        </p:blipFill>
        <p:spPr bwMode="auto">
          <a:xfrm>
            <a:off x="2495600" y="1196752"/>
            <a:ext cx="6940618" cy="478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FBB6307-D11C-443A-9F80-1F13C033AC83}"/>
              </a:ext>
            </a:extLst>
          </p:cNvPr>
          <p:cNvSpPr/>
          <p:nvPr/>
        </p:nvSpPr>
        <p:spPr>
          <a:xfrm>
            <a:off x="7248128" y="4797152"/>
            <a:ext cx="34547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TW" dirty="0"/>
          </a:p>
          <a:p>
            <a:r>
              <a:rPr lang="en-US" altLang="zh-TW" dirty="0"/>
              <a:t>Bounding box : confidence</a:t>
            </a:r>
            <a:endParaRPr lang="zh-TW" altLang="en-US" dirty="0"/>
          </a:p>
          <a:p>
            <a:r>
              <a:rPr lang="en-US" altLang="zh-TW" dirty="0"/>
              <a:t>Cell 	         : class probability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8764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Unified Detection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800041"/>
          </a:xfrm>
        </p:spPr>
        <p:txBody>
          <a:bodyPr/>
          <a:lstStyle/>
          <a:p>
            <a:r>
              <a:rPr lang="en-US" altLang="zh-TW" dirty="0"/>
              <a:t>Divide image into 13 X 13 cells </a:t>
            </a:r>
          </a:p>
          <a:p>
            <a:r>
              <a:rPr lang="en-US" altLang="zh-TW" dirty="0"/>
              <a:t>Each cell is responsible for predicting 5 bounding boxes</a:t>
            </a:r>
          </a:p>
          <a:p>
            <a:r>
              <a:rPr lang="en-US" altLang="zh-TW" dirty="0"/>
              <a:t>5 parameters for a bounding box</a:t>
            </a:r>
          </a:p>
          <a:p>
            <a:r>
              <a:rPr lang="en-US" altLang="zh-TW" dirty="0"/>
              <a:t>x</a:t>
            </a:r>
            <a:r>
              <a:rPr lang="zh-TW" altLang="en-US" dirty="0"/>
              <a:t>，</a:t>
            </a:r>
            <a:r>
              <a:rPr lang="en-US" altLang="zh-TW" dirty="0"/>
              <a:t>y</a:t>
            </a:r>
            <a:r>
              <a:rPr lang="zh-TW" altLang="en-US" dirty="0"/>
              <a:t>，</a:t>
            </a:r>
            <a:r>
              <a:rPr lang="en-US" altLang="zh-TW" dirty="0"/>
              <a:t>w</a:t>
            </a:r>
            <a:r>
              <a:rPr lang="zh-TW" altLang="en-US" dirty="0"/>
              <a:t>，</a:t>
            </a:r>
            <a:r>
              <a:rPr lang="en-US" altLang="zh-TW" dirty="0"/>
              <a:t>h</a:t>
            </a:r>
            <a:r>
              <a:rPr lang="zh-TW" altLang="en-US" dirty="0"/>
              <a:t>，</a:t>
            </a:r>
            <a:r>
              <a:rPr lang="en-US" altLang="zh-TW" dirty="0"/>
              <a:t>confidence</a:t>
            </a:r>
          </a:p>
          <a:p>
            <a:r>
              <a:rPr lang="zh-TW" altLang="en-US" dirty="0"/>
              <a:t>（</a:t>
            </a:r>
            <a:r>
              <a:rPr lang="en-US" altLang="zh-TW" dirty="0"/>
              <a:t>x</a:t>
            </a:r>
            <a:r>
              <a:rPr lang="zh-TW" altLang="en-US" dirty="0"/>
              <a:t>，</a:t>
            </a:r>
            <a:r>
              <a:rPr lang="en-US" altLang="zh-TW" dirty="0"/>
              <a:t>y</a:t>
            </a:r>
            <a:r>
              <a:rPr lang="zh-TW" altLang="en-US" dirty="0"/>
              <a:t>）</a:t>
            </a:r>
            <a:r>
              <a:rPr lang="en-US" altLang="zh-TW" dirty="0"/>
              <a:t>central of box</a:t>
            </a:r>
          </a:p>
          <a:p>
            <a:r>
              <a:rPr lang="zh-TW" altLang="en-US" dirty="0"/>
              <a:t>（</a:t>
            </a:r>
            <a:r>
              <a:rPr lang="en-US" altLang="zh-TW" dirty="0"/>
              <a:t>w</a:t>
            </a:r>
            <a:r>
              <a:rPr lang="zh-TW" altLang="en-US" dirty="0"/>
              <a:t>，</a:t>
            </a:r>
            <a:r>
              <a:rPr lang="en-US" altLang="zh-TW" dirty="0"/>
              <a:t>h</a:t>
            </a:r>
            <a:r>
              <a:rPr lang="zh-TW" altLang="en-US" dirty="0"/>
              <a:t>）</a:t>
            </a:r>
            <a:r>
              <a:rPr lang="en-US" altLang="zh-TW" dirty="0"/>
              <a:t>width and height of box</a:t>
            </a:r>
          </a:p>
          <a:p>
            <a:r>
              <a:rPr lang="en-US" altLang="zh-TW" dirty="0"/>
              <a:t> confidence IOU of boxes and ground truth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2" name="AutoShape 2" descr="http://machinethink.net/images/yolo/Grid@2x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3" name="AutoShape 4" descr="http://machinethink.net/images/yolo/Grid@2x.png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2564904"/>
            <a:ext cx="3456384" cy="3456384"/>
          </a:xfrm>
          <a:prstGeom prst="rect">
            <a:avLst/>
          </a:prstGeom>
        </p:spPr>
      </p:pic>
      <p:pic>
        <p:nvPicPr>
          <p:cNvPr id="8" name="Picture 2" descr="preview">
            <a:extLst>
              <a:ext uri="{FF2B5EF4-FFF2-40B4-BE49-F238E27FC236}">
                <a16:creationId xmlns:a16="http://schemas.microsoft.com/office/drawing/2014/main" id="{58C7C0C1-676B-43B8-94BE-11E21427F5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21"/>
          <a:stretch/>
        </p:blipFill>
        <p:spPr bwMode="auto">
          <a:xfrm>
            <a:off x="645557" y="5301208"/>
            <a:ext cx="5754186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67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confidence score</a:t>
            </a:r>
            <a:r>
              <a:rPr lang="en-US" altLang="zh-TW" dirty="0"/>
              <a:t> that tells us how certain it is that the predicted bounding box actually encloses </a:t>
            </a:r>
            <a:r>
              <a:rPr lang="en-US" altLang="zh-TW" dirty="0">
                <a:solidFill>
                  <a:srgbClr val="FF0000"/>
                </a:solidFill>
              </a:rPr>
              <a:t>some object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(1) </a:t>
            </a:r>
            <a:r>
              <a:rPr lang="en-US" altLang="zh-TW" dirty="0" err="1"/>
              <a:t>Pr</a:t>
            </a:r>
            <a:r>
              <a:rPr lang="en-US" altLang="zh-TW" dirty="0"/>
              <a:t>(Object) </a:t>
            </a:r>
          </a:p>
          <a:p>
            <a:pPr marL="0" indent="0">
              <a:buNone/>
            </a:pPr>
            <a:r>
              <a:rPr lang="en-US" altLang="zh-TW" dirty="0"/>
              <a:t>  = 1 if ground truth in the cell, other =0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dirty="0"/>
              <a:t>(2) IOU</a:t>
            </a:r>
          </a:p>
          <a:p>
            <a:pPr marL="0" indent="0">
              <a:buNone/>
            </a:pPr>
            <a:r>
              <a:rPr lang="en-US" altLang="zh-TW" dirty="0"/>
              <a:t>  Intersection between ground truth and prediction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2204864"/>
            <a:ext cx="3384376" cy="3384376"/>
          </a:xfrm>
          <a:prstGeom prst="rect">
            <a:avLst/>
          </a:prstGeom>
        </p:spPr>
      </p:pic>
      <p:sp>
        <p:nvSpPr>
          <p:cNvPr id="6" name="AutoShape 2" descr="Pr(Object)\ast IOU_{pred}^{truth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4" descr="Pr(Object)\ast IOU_{pred}^{truth} 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14" y="2712386"/>
            <a:ext cx="3622260" cy="648072"/>
          </a:xfrm>
          <a:prstGeom prst="rect">
            <a:avLst/>
          </a:prstGeom>
        </p:spPr>
      </p:pic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C（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TW" altLang="zh-TW" sz="19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-apple-system"/>
              </a:rPr>
              <a:t>）</a:t>
            </a:r>
            <a:r>
              <a:rPr kumimoji="0" lang="zh-TW" altLang="zh-TW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3" name="AutoShape 10" descr="Pr(Class_{i} |Object)"/>
          <p:cNvSpPr>
            <a:spLocks noChangeAspect="1" noChangeArrowheads="1"/>
          </p:cNvSpPr>
          <p:nvPr/>
        </p:nvSpPr>
        <p:spPr bwMode="auto">
          <a:xfrm>
            <a:off x="549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057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2060848"/>
            <a:ext cx="3282330" cy="3282330"/>
          </a:xfr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609600" y="1600200"/>
            <a:ext cx="10972800" cy="480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class probability </a:t>
            </a:r>
            <a:r>
              <a:rPr lang="en-US" altLang="zh-TW" dirty="0"/>
              <a:t>is a conditional probabilities tell us how certain this cell </a:t>
            </a:r>
            <a:r>
              <a:rPr lang="en-US" altLang="zh-TW" dirty="0">
                <a:solidFill>
                  <a:srgbClr val="FF0000"/>
                </a:solidFill>
              </a:rPr>
              <a:t>belongs to a class</a:t>
            </a:r>
          </a:p>
          <a:p>
            <a:endParaRPr lang="en-US" altLang="zh-TW" dirty="0"/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2708920"/>
            <a:ext cx="3980137" cy="6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476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清晰度">
  <a:themeElements>
    <a:clrScheme name="藍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清晰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TLAB.pptx" id="{EF725873-9C09-42BC-B034-FA1DFFD2FDFE}" vid="{A1488520-7AD2-47DA-81A5-880F1A5B88A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MITLAB_20150318</Template>
  <TotalTime>6993</TotalTime>
  <Words>586</Words>
  <Application>Microsoft Office PowerPoint</Application>
  <PresentationFormat>寬螢幕</PresentationFormat>
  <Paragraphs>130</Paragraphs>
  <Slides>21</Slides>
  <Notes>5</Notes>
  <HiddenSlides>0</HiddenSlides>
  <MMClips>2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8" baseType="lpstr">
      <vt:lpstr>-apple-system</vt:lpstr>
      <vt:lpstr>SimSun</vt:lpstr>
      <vt:lpstr>微軟正黑體</vt:lpstr>
      <vt:lpstr>新細明體</vt:lpstr>
      <vt:lpstr>Arial</vt:lpstr>
      <vt:lpstr>Calibri</vt:lpstr>
      <vt:lpstr>清晰度</vt:lpstr>
      <vt:lpstr>YOLO : Real-time object detection </vt:lpstr>
      <vt:lpstr>Objection detection is slow</vt:lpstr>
      <vt:lpstr>Region Based Proposal</vt:lpstr>
      <vt:lpstr>YOLO Introduction</vt:lpstr>
      <vt:lpstr>PowerPoint 簡報</vt:lpstr>
      <vt:lpstr>PowerPoint 簡報</vt:lpstr>
      <vt:lpstr>Unified Detection</vt:lpstr>
      <vt:lpstr>PowerPoint 簡報</vt:lpstr>
      <vt:lpstr>PowerPoint 簡報</vt:lpstr>
      <vt:lpstr>PowerPoint 簡報</vt:lpstr>
      <vt:lpstr>Fully Convolutional Network</vt:lpstr>
      <vt:lpstr>YOLO v2 Skill</vt:lpstr>
      <vt:lpstr>Batch Normalization</vt:lpstr>
      <vt:lpstr>High Resolution Classifier</vt:lpstr>
      <vt:lpstr>Convolutional With Anchor Boxes</vt:lpstr>
      <vt:lpstr>Dimension Clusters</vt:lpstr>
      <vt:lpstr>Direct location prediction</vt:lpstr>
      <vt:lpstr>Fine-Grained Features</vt:lpstr>
      <vt:lpstr>Multi-Scale Training</vt:lpstr>
      <vt:lpstr>Cross dataset</vt:lpstr>
      <vt:lpstr>PowerPoint 簡報</vt:lpstr>
    </vt:vector>
  </TitlesOfParts>
  <Company>NTUST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Inventor</dc:title>
  <dc:creator>王秉軒</dc:creator>
  <cp:lastModifiedBy>饒 志鴻</cp:lastModifiedBy>
  <cp:revision>64</cp:revision>
  <dcterms:created xsi:type="dcterms:W3CDTF">2015-03-24T09:11:15Z</dcterms:created>
  <dcterms:modified xsi:type="dcterms:W3CDTF">2017-09-28T13:19:51Z</dcterms:modified>
</cp:coreProperties>
</file>